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9"/>
  </p:notesMasterIdLst>
  <p:sldIdLst>
    <p:sldId id="278" r:id="rId2"/>
    <p:sldId id="279" r:id="rId3"/>
    <p:sldId id="280" r:id="rId4"/>
    <p:sldId id="296" r:id="rId5"/>
    <p:sldId id="295" r:id="rId6"/>
    <p:sldId id="294" r:id="rId7"/>
    <p:sldId id="288" r:id="rId8"/>
    <p:sldId id="289" r:id="rId9"/>
    <p:sldId id="281" r:id="rId10"/>
    <p:sldId id="315" r:id="rId11"/>
    <p:sldId id="283" r:id="rId12"/>
    <p:sldId id="301" r:id="rId13"/>
    <p:sldId id="302" r:id="rId14"/>
    <p:sldId id="303" r:id="rId15"/>
    <p:sldId id="310" r:id="rId16"/>
    <p:sldId id="311" r:id="rId17"/>
    <p:sldId id="284" r:id="rId18"/>
    <p:sldId id="304" r:id="rId19"/>
    <p:sldId id="306" r:id="rId20"/>
    <p:sldId id="307" r:id="rId21"/>
    <p:sldId id="305" r:id="rId22"/>
    <p:sldId id="309" r:id="rId23"/>
    <p:sldId id="312" r:id="rId24"/>
    <p:sldId id="314" r:id="rId25"/>
    <p:sldId id="282" r:id="rId26"/>
    <p:sldId id="313" r:id="rId27"/>
    <p:sldId id="293" r:id="rId2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>
        <p:scale>
          <a:sx n="83" d="100"/>
          <a:sy n="83" d="100"/>
        </p:scale>
        <p:origin x="686" y="115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Poisonous</c:v>
                </c:pt>
                <c:pt idx="1">
                  <c:v>Edibale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3916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7D-4588-AE51-EFA78856BD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Poisonous</c:v>
                </c:pt>
                <c:pt idx="1">
                  <c:v>Edibale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1">
                  <c:v>4208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7D-4588-AE51-EFA78856BD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33848575"/>
        <c:axId val="123385398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2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Poisonous</c:v>
                      </c:pt>
                      <c:pt idx="1">
                        <c:v>Edibale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DA7D-4588-AE51-EFA78856BDAA}"/>
                  </c:ext>
                </c:extLst>
              </c15:ser>
            </c15:filteredBarSeries>
          </c:ext>
        </c:extLst>
      </c:barChart>
      <c:catAx>
        <c:axId val="12338485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 of Mushrooms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3853983"/>
        <c:crosses val="autoZero"/>
        <c:auto val="1"/>
        <c:lblAlgn val="ctr"/>
        <c:lblOffset val="100"/>
        <c:noMultiLvlLbl val="0"/>
      </c:catAx>
      <c:valAx>
        <c:axId val="1233853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Sample of  Mushrooms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384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b</c:v>
                </c:pt>
                <c:pt idx="1">
                  <c:v>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0.3</c:v>
                </c:pt>
                <c:pt idx="1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29-4CEA-A271-CF2045F1B8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b</c:v>
                </c:pt>
                <c:pt idx="1">
                  <c:v>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0.7</c:v>
                </c:pt>
                <c:pt idx="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29-4CEA-A271-CF2045F1B8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97865599"/>
        <c:axId val="897869343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b</c:v>
                      </c:pt>
                      <c:pt idx="1">
                        <c:v>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CC29-4CEA-A271-CF2045F1B8D3}"/>
                  </c:ext>
                </c:extLst>
              </c15:ser>
            </c15:filteredBarSeries>
          </c:ext>
        </c:extLst>
      </c:bar3DChart>
      <c:catAx>
        <c:axId val="897865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Gill-size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7869343"/>
        <c:crosses val="autoZero"/>
        <c:auto val="1"/>
        <c:lblAlgn val="ctr"/>
        <c:lblOffset val="100"/>
        <c:noMultiLvlLbl val="0"/>
      </c:catAx>
      <c:valAx>
        <c:axId val="897869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786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2"/>
                <c:pt idx="0">
                  <c:v>b</c:v>
                </c:pt>
                <c:pt idx="1">
                  <c:v>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1692</c:v>
                </c:pt>
                <c:pt idx="1">
                  <c:v>2224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5E-41E7-AF2A-2C8C842C09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2"/>
                <c:pt idx="0">
                  <c:v>b</c:v>
                </c:pt>
                <c:pt idx="1">
                  <c:v>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3920</c:v>
                </c:pt>
                <c:pt idx="1">
                  <c:v>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5E-41E7-AF2A-2C8C842C09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5336735"/>
        <c:axId val="175340063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b</c:v>
                      </c:pt>
                      <c:pt idx="1">
                        <c:v>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95E-41E7-AF2A-2C8C842C098B}"/>
                  </c:ext>
                </c:extLst>
              </c15:ser>
            </c15:filteredBarSeries>
          </c:ext>
        </c:extLst>
      </c:bar3DChart>
      <c:catAx>
        <c:axId val="1753367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Gill-size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40063"/>
        <c:crosses val="autoZero"/>
        <c:auto val="1"/>
        <c:lblAlgn val="ctr"/>
        <c:lblOffset val="100"/>
        <c:noMultiLvlLbl val="0"/>
      </c:catAx>
      <c:valAx>
        <c:axId val="175340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367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</c:v>
                </c:pt>
                <c:pt idx="1">
                  <c:v>c</c:v>
                </c:pt>
                <c:pt idx="2">
                  <c:v>f</c:v>
                </c:pt>
                <c:pt idx="3">
                  <c:v>k</c:v>
                </c:pt>
                <c:pt idx="4">
                  <c:v>s</c:v>
                </c:pt>
                <c:pt idx="5">
                  <c:v>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0.11</c:v>
                </c:pt>
                <c:pt idx="1">
                  <c:v>1</c:v>
                </c:pt>
                <c:pt idx="2">
                  <c:v>0.49</c:v>
                </c:pt>
                <c:pt idx="3">
                  <c:v>0.72</c:v>
                </c:pt>
                <c:pt idx="4">
                  <c:v>0</c:v>
                </c:pt>
                <c:pt idx="5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A3-4859-815D-19C3B9A1D2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</c:v>
                </c:pt>
                <c:pt idx="1">
                  <c:v>c</c:v>
                </c:pt>
                <c:pt idx="2">
                  <c:v>f</c:v>
                </c:pt>
                <c:pt idx="3">
                  <c:v>k</c:v>
                </c:pt>
                <c:pt idx="4">
                  <c:v>s</c:v>
                </c:pt>
                <c:pt idx="5">
                  <c:v>x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0.89</c:v>
                </c:pt>
                <c:pt idx="1">
                  <c:v>0</c:v>
                </c:pt>
                <c:pt idx="2">
                  <c:v>0.51</c:v>
                </c:pt>
                <c:pt idx="3">
                  <c:v>0.28000000000000003</c:v>
                </c:pt>
                <c:pt idx="4">
                  <c:v>1</c:v>
                </c:pt>
                <c:pt idx="5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A3-4859-815D-19C3B9A1D20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52017487"/>
        <c:axId val="1452022895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b</c:v>
                      </c:pt>
                      <c:pt idx="1">
                        <c:v>c</c:v>
                      </c:pt>
                      <c:pt idx="2">
                        <c:v>f</c:v>
                      </c:pt>
                      <c:pt idx="3">
                        <c:v>k</c:v>
                      </c:pt>
                      <c:pt idx="4">
                        <c:v>s</c:v>
                      </c:pt>
                      <c:pt idx="5">
                        <c:v>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6A3-4859-815D-19C3B9A1D20B}"/>
                  </c:ext>
                </c:extLst>
              </c15:ser>
            </c15:filteredBarSeries>
          </c:ext>
        </c:extLst>
      </c:bar3DChart>
      <c:catAx>
        <c:axId val="1452017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</a:t>
                </a:r>
                <a:r>
                  <a:rPr lang="en-US" baseline="0" dirty="0"/>
                  <a:t>-shape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2022895"/>
        <c:crosses val="autoZero"/>
        <c:auto val="1"/>
        <c:lblAlgn val="ctr"/>
        <c:lblOffset val="100"/>
        <c:noMultiLvlLbl val="0"/>
      </c:catAx>
      <c:valAx>
        <c:axId val="1452022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2017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x</c:v>
                </c:pt>
                <c:pt idx="1">
                  <c:v>f</c:v>
                </c:pt>
                <c:pt idx="2">
                  <c:v>k</c:v>
                </c:pt>
                <c:pt idx="3">
                  <c:v>b</c:v>
                </c:pt>
                <c:pt idx="4">
                  <c:v>s</c:v>
                </c:pt>
                <c:pt idx="5">
                  <c:v>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1708</c:v>
                </c:pt>
                <c:pt idx="1">
                  <c:v>1556</c:v>
                </c:pt>
                <c:pt idx="2">
                  <c:v>600</c:v>
                </c:pt>
                <c:pt idx="3">
                  <c:v>48</c:v>
                </c:pt>
                <c:pt idx="4">
                  <c:v>0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0D-4216-9BC7-CEC77558FC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x</c:v>
                </c:pt>
                <c:pt idx="1">
                  <c:v>f</c:v>
                </c:pt>
                <c:pt idx="2">
                  <c:v>k</c:v>
                </c:pt>
                <c:pt idx="3">
                  <c:v>b</c:v>
                </c:pt>
                <c:pt idx="4">
                  <c:v>s</c:v>
                </c:pt>
                <c:pt idx="5">
                  <c:v>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1948</c:v>
                </c:pt>
                <c:pt idx="1">
                  <c:v>1596</c:v>
                </c:pt>
                <c:pt idx="2">
                  <c:v>228</c:v>
                </c:pt>
                <c:pt idx="3">
                  <c:v>404</c:v>
                </c:pt>
                <c:pt idx="4">
                  <c:v>32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0D-4216-9BC7-CEC77558F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07250543"/>
        <c:axId val="1207245551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x</c:v>
                      </c:pt>
                      <c:pt idx="1">
                        <c:v>f</c:v>
                      </c:pt>
                      <c:pt idx="2">
                        <c:v>k</c:v>
                      </c:pt>
                      <c:pt idx="3">
                        <c:v>b</c:v>
                      </c:pt>
                      <c:pt idx="4">
                        <c:v>s</c:v>
                      </c:pt>
                      <c:pt idx="5">
                        <c:v>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00D-4216-9BC7-CEC77558FC8F}"/>
                  </c:ext>
                </c:extLst>
              </c15:ser>
            </c15:filteredBarSeries>
          </c:ext>
        </c:extLst>
      </c:bar3DChart>
      <c:catAx>
        <c:axId val="1207250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Cap-shape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7245551"/>
        <c:crosses val="autoZero"/>
        <c:auto val="1"/>
        <c:lblAlgn val="ctr"/>
        <c:lblOffset val="100"/>
        <c:noMultiLvlLbl val="0"/>
      </c:catAx>
      <c:valAx>
        <c:axId val="120724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72505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</c:v>
                </c:pt>
                <c:pt idx="1">
                  <c:v>g</c:v>
                </c:pt>
                <c:pt idx="2">
                  <c:v>s</c:v>
                </c:pt>
                <c:pt idx="3">
                  <c:v>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0.33</c:v>
                </c:pt>
                <c:pt idx="1">
                  <c:v>1</c:v>
                </c:pt>
                <c:pt idx="2">
                  <c:v>0.55000000000000004</c:v>
                </c:pt>
                <c:pt idx="3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B-4A24-ADFB-299C7FD1BF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</c:v>
                </c:pt>
                <c:pt idx="1">
                  <c:v>g</c:v>
                </c:pt>
                <c:pt idx="2">
                  <c:v>s</c:v>
                </c:pt>
                <c:pt idx="3">
                  <c:v>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0.67</c:v>
                </c:pt>
                <c:pt idx="1">
                  <c:v>0</c:v>
                </c:pt>
                <c:pt idx="2">
                  <c:v>0.45</c:v>
                </c:pt>
                <c:pt idx="3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4B-4A24-ADFB-299C7FD1BF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22419935"/>
        <c:axId val="1422421183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f</c:v>
                      </c:pt>
                      <c:pt idx="1">
                        <c:v>g</c:v>
                      </c:pt>
                      <c:pt idx="2">
                        <c:v>s</c:v>
                      </c:pt>
                      <c:pt idx="3">
                        <c:v>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CE4B-4A24-ADFB-299C7FD1BFAA}"/>
                  </c:ext>
                </c:extLst>
              </c15:ser>
            </c15:filteredBarSeries>
          </c:ext>
        </c:extLst>
      </c:bar3DChart>
      <c:catAx>
        <c:axId val="14224199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</a:t>
                </a:r>
                <a:r>
                  <a:rPr lang="en-US" baseline="0" dirty="0"/>
                  <a:t>-surface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421183"/>
        <c:crosses val="autoZero"/>
        <c:auto val="1"/>
        <c:lblAlgn val="ctr"/>
        <c:lblOffset val="100"/>
        <c:noMultiLvlLbl val="0"/>
      </c:catAx>
      <c:valAx>
        <c:axId val="142242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41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y</c:v>
                </c:pt>
                <c:pt idx="1">
                  <c:v>s</c:v>
                </c:pt>
                <c:pt idx="2">
                  <c:v>f</c:v>
                </c:pt>
                <c:pt idx="3">
                  <c:v>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1740</c:v>
                </c:pt>
                <c:pt idx="1">
                  <c:v>1412</c:v>
                </c:pt>
                <c:pt idx="2">
                  <c:v>750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5-408A-B9DF-B42BA30BD0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y</c:v>
                </c:pt>
                <c:pt idx="1">
                  <c:v>s</c:v>
                </c:pt>
                <c:pt idx="2">
                  <c:v>f</c:v>
                </c:pt>
                <c:pt idx="3">
                  <c:v>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1504</c:v>
                </c:pt>
                <c:pt idx="1">
                  <c:v>1144</c:v>
                </c:pt>
                <c:pt idx="2">
                  <c:v>1560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65-408A-B9DF-B42BA30BD0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18947119"/>
        <c:axId val="1418945871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y</c:v>
                      </c:pt>
                      <c:pt idx="1">
                        <c:v>s</c:v>
                      </c:pt>
                      <c:pt idx="2">
                        <c:v>f</c:v>
                      </c:pt>
                      <c:pt idx="3">
                        <c:v>g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265-408A-B9DF-B42BA30BD0E8}"/>
                  </c:ext>
                </c:extLst>
              </c15:ser>
            </c15:filteredBarSeries>
          </c:ext>
        </c:extLst>
      </c:bar3DChart>
      <c:catAx>
        <c:axId val="1418947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Cap-surface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945871"/>
        <c:crosses val="autoZero"/>
        <c:auto val="1"/>
        <c:lblAlgn val="ctr"/>
        <c:lblOffset val="100"/>
        <c:noMultiLvlLbl val="0"/>
      </c:catAx>
      <c:valAx>
        <c:axId val="1418945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94711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</c:v>
                </c:pt>
                <c:pt idx="1">
                  <c:v>c</c:v>
                </c:pt>
                <c:pt idx="2">
                  <c:v>e</c:v>
                </c:pt>
                <c:pt idx="3">
                  <c:v>g</c:v>
                </c:pt>
                <c:pt idx="4">
                  <c:v>n</c:v>
                </c:pt>
                <c:pt idx="5">
                  <c:v>p</c:v>
                </c:pt>
                <c:pt idx="6">
                  <c:v>r</c:v>
                </c:pt>
                <c:pt idx="7">
                  <c:v>u</c:v>
                </c:pt>
                <c:pt idx="8">
                  <c:v>w</c:v>
                </c:pt>
                <c:pt idx="9">
                  <c:v>y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0.71</c:v>
                </c:pt>
                <c:pt idx="1">
                  <c:v>0.27</c:v>
                </c:pt>
                <c:pt idx="2">
                  <c:v>0.57999999999999996</c:v>
                </c:pt>
                <c:pt idx="3">
                  <c:v>0.44</c:v>
                </c:pt>
                <c:pt idx="4">
                  <c:v>0.45</c:v>
                </c:pt>
                <c:pt idx="5">
                  <c:v>0.61</c:v>
                </c:pt>
                <c:pt idx="6">
                  <c:v>0</c:v>
                </c:pt>
                <c:pt idx="7">
                  <c:v>0</c:v>
                </c:pt>
                <c:pt idx="8">
                  <c:v>0.31</c:v>
                </c:pt>
                <c:pt idx="9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1C-4576-B15A-F8E7DB15AF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</c:v>
                </c:pt>
                <c:pt idx="1">
                  <c:v>c</c:v>
                </c:pt>
                <c:pt idx="2">
                  <c:v>e</c:v>
                </c:pt>
                <c:pt idx="3">
                  <c:v>g</c:v>
                </c:pt>
                <c:pt idx="4">
                  <c:v>n</c:v>
                </c:pt>
                <c:pt idx="5">
                  <c:v>p</c:v>
                </c:pt>
                <c:pt idx="6">
                  <c:v>r</c:v>
                </c:pt>
                <c:pt idx="7">
                  <c:v>u</c:v>
                </c:pt>
                <c:pt idx="8">
                  <c:v>w</c:v>
                </c:pt>
                <c:pt idx="9">
                  <c:v>y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0.28999999999999998</c:v>
                </c:pt>
                <c:pt idx="1">
                  <c:v>0.73</c:v>
                </c:pt>
                <c:pt idx="2">
                  <c:v>0.42</c:v>
                </c:pt>
                <c:pt idx="3">
                  <c:v>0.56000000000000005</c:v>
                </c:pt>
                <c:pt idx="4">
                  <c:v>0.55000000000000004</c:v>
                </c:pt>
                <c:pt idx="5">
                  <c:v>0.39</c:v>
                </c:pt>
                <c:pt idx="6">
                  <c:v>1</c:v>
                </c:pt>
                <c:pt idx="7">
                  <c:v>1</c:v>
                </c:pt>
                <c:pt idx="8">
                  <c:v>0.69</c:v>
                </c:pt>
                <c:pt idx="9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1C-4576-B15A-F8E7DB15AFB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224855151"/>
        <c:axId val="1224855983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b</c:v>
                      </c:pt>
                      <c:pt idx="1">
                        <c:v>c</c:v>
                      </c:pt>
                      <c:pt idx="2">
                        <c:v>e</c:v>
                      </c:pt>
                      <c:pt idx="3">
                        <c:v>g</c:v>
                      </c:pt>
                      <c:pt idx="4">
                        <c:v>n</c:v>
                      </c:pt>
                      <c:pt idx="5">
                        <c:v>p</c:v>
                      </c:pt>
                      <c:pt idx="6">
                        <c:v>r</c:v>
                      </c:pt>
                      <c:pt idx="7">
                        <c:v>u</c:v>
                      </c:pt>
                      <c:pt idx="8">
                        <c:v>w</c:v>
                      </c:pt>
                      <c:pt idx="9">
                        <c:v>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F1C-4576-B15A-F8E7DB15AFBC}"/>
                  </c:ext>
                </c:extLst>
              </c15:ser>
            </c15:filteredBarSeries>
          </c:ext>
        </c:extLst>
      </c:bar3DChart>
      <c:catAx>
        <c:axId val="12248551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Cap- color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4855983"/>
        <c:crosses val="autoZero"/>
        <c:auto val="1"/>
        <c:lblAlgn val="ctr"/>
        <c:lblOffset val="100"/>
        <c:noMultiLvlLbl val="0"/>
      </c:catAx>
      <c:valAx>
        <c:axId val="1224855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4855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Sheet1!$A$2:$A$11</c:f>
              <c:strCache>
                <c:ptCount val="10"/>
                <c:pt idx="0">
                  <c:v>n</c:v>
                </c:pt>
                <c:pt idx="1">
                  <c:v>y</c:v>
                </c:pt>
                <c:pt idx="2">
                  <c:v>w</c:v>
                </c:pt>
                <c:pt idx="3">
                  <c:v>g</c:v>
                </c:pt>
                <c:pt idx="4">
                  <c:v>e</c:v>
                </c:pt>
                <c:pt idx="5">
                  <c:v>p</c:v>
                </c:pt>
                <c:pt idx="6">
                  <c:v>b</c:v>
                </c:pt>
                <c:pt idx="7">
                  <c:v>u</c:v>
                </c:pt>
                <c:pt idx="8">
                  <c:v>c</c:v>
                </c:pt>
                <c:pt idx="9">
                  <c:v>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1020</c:v>
                </c:pt>
                <c:pt idx="1">
                  <c:v>672</c:v>
                </c:pt>
                <c:pt idx="2">
                  <c:v>320</c:v>
                </c:pt>
                <c:pt idx="3">
                  <c:v>808</c:v>
                </c:pt>
                <c:pt idx="4">
                  <c:v>876</c:v>
                </c:pt>
                <c:pt idx="5">
                  <c:v>88</c:v>
                </c:pt>
                <c:pt idx="6">
                  <c:v>120</c:v>
                </c:pt>
                <c:pt idx="7">
                  <c:v>0</c:v>
                </c:pt>
                <c:pt idx="8">
                  <c:v>12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56-42D9-B343-DE6B2767DC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Sheet1!$A$2:$A$11</c:f>
              <c:strCache>
                <c:ptCount val="10"/>
                <c:pt idx="0">
                  <c:v>n</c:v>
                </c:pt>
                <c:pt idx="1">
                  <c:v>y</c:v>
                </c:pt>
                <c:pt idx="2">
                  <c:v>w</c:v>
                </c:pt>
                <c:pt idx="3">
                  <c:v>g</c:v>
                </c:pt>
                <c:pt idx="4">
                  <c:v>e</c:v>
                </c:pt>
                <c:pt idx="5">
                  <c:v>p</c:v>
                </c:pt>
                <c:pt idx="6">
                  <c:v>b</c:v>
                </c:pt>
                <c:pt idx="7">
                  <c:v>u</c:v>
                </c:pt>
                <c:pt idx="8">
                  <c:v>c</c:v>
                </c:pt>
                <c:pt idx="9">
                  <c:v>r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1264</c:v>
                </c:pt>
                <c:pt idx="1">
                  <c:v>400</c:v>
                </c:pt>
                <c:pt idx="2">
                  <c:v>720</c:v>
                </c:pt>
                <c:pt idx="3">
                  <c:v>1032</c:v>
                </c:pt>
                <c:pt idx="4">
                  <c:v>624</c:v>
                </c:pt>
                <c:pt idx="5">
                  <c:v>56</c:v>
                </c:pt>
                <c:pt idx="6">
                  <c:v>48</c:v>
                </c:pt>
                <c:pt idx="7">
                  <c:v>16</c:v>
                </c:pt>
                <c:pt idx="8">
                  <c:v>32</c:v>
                </c:pt>
                <c:pt idx="9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56-42D9-B343-DE6B2767D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32865551"/>
        <c:axId val="1432869295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n</c:v>
                      </c:pt>
                      <c:pt idx="1">
                        <c:v>y</c:v>
                      </c:pt>
                      <c:pt idx="2">
                        <c:v>w</c:v>
                      </c:pt>
                      <c:pt idx="3">
                        <c:v>g</c:v>
                      </c:pt>
                      <c:pt idx="4">
                        <c:v>e</c:v>
                      </c:pt>
                      <c:pt idx="5">
                        <c:v>p</c:v>
                      </c:pt>
                      <c:pt idx="6">
                        <c:v>b</c:v>
                      </c:pt>
                      <c:pt idx="7">
                        <c:v>u</c:v>
                      </c:pt>
                      <c:pt idx="8">
                        <c:v>c</c:v>
                      </c:pt>
                      <c:pt idx="9">
                        <c:v>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8A56-42D9-B343-DE6B2767DC55}"/>
                  </c:ext>
                </c:extLst>
              </c15:ser>
            </c15:filteredBarSeries>
          </c:ext>
        </c:extLst>
      </c:bar3DChart>
      <c:catAx>
        <c:axId val="14328655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Cap- color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2869295"/>
        <c:crosses val="autoZero"/>
        <c:auto val="1"/>
        <c:lblAlgn val="ctr"/>
        <c:lblOffset val="100"/>
        <c:noMultiLvlLbl val="0"/>
      </c:catAx>
      <c:valAx>
        <c:axId val="1432869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286555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2"/>
                <c:pt idx="0">
                  <c:v>f</c:v>
                </c:pt>
                <c:pt idx="1">
                  <c:v>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3992</c:v>
                </c:pt>
                <c:pt idx="1">
                  <c:v>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8-43D1-B3C5-727CD0A9B6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2"/>
                <c:pt idx="0">
                  <c:v>f</c:v>
                </c:pt>
                <c:pt idx="1">
                  <c:v>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1456</c:v>
                </c:pt>
                <c:pt idx="1">
                  <c:v>2752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68-43D1-B3C5-727CD0A9B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5332575"/>
        <c:axId val="175320095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f</c:v>
                      </c:pt>
                      <c:pt idx="1">
                        <c:v>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368-43D1-B3C5-727CD0A9B6A3}"/>
                  </c:ext>
                </c:extLst>
              </c15:ser>
            </c15:filteredBarSeries>
          </c:ext>
        </c:extLst>
      </c:bar3DChart>
      <c:catAx>
        <c:axId val="1753325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bruises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20095"/>
        <c:crosses val="autoZero"/>
        <c:auto val="1"/>
        <c:lblAlgn val="ctr"/>
        <c:lblOffset val="100"/>
        <c:noMultiLvlLbl val="0"/>
      </c:catAx>
      <c:valAx>
        <c:axId val="175320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325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Poisonous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f</c:v>
                </c:pt>
                <c:pt idx="1">
                  <c:v>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0.69</c:v>
                </c:pt>
                <c:pt idx="1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EF-460F-8E00-B96C024FD0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Edibale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f</c:v>
                </c:pt>
                <c:pt idx="1">
                  <c:v>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0.31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EF-460F-8E00-B96C024FD0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9161119"/>
        <c:axId val="179160287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f</c:v>
                      </c:pt>
                      <c:pt idx="1">
                        <c:v>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28EF-460F-8E00-B96C024FD033}"/>
                  </c:ext>
                </c:extLst>
              </c15:ser>
            </c15:filteredBarSeries>
          </c:ext>
        </c:extLst>
      </c:bar3DChart>
      <c:catAx>
        <c:axId val="179161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BRUISES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0287"/>
        <c:crosses val="autoZero"/>
        <c:auto val="1"/>
        <c:lblAlgn val="ctr"/>
        <c:lblOffset val="100"/>
        <c:noMultiLvlLbl val="0"/>
      </c:catAx>
      <c:valAx>
        <c:axId val="17916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161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huggingface.co/spaces/Paatiii1712/Mushroom_Classification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mailto:pkhandekar108@gmail.com" TargetMode="External"/><Relationship Id="rId3" Type="http://schemas.openxmlformats.org/officeDocument/2006/relationships/hyperlink" Target="https://github.com/AyuPaatii1712/Internship_Projects.git" TargetMode="External"/><Relationship Id="rId7" Type="http://schemas.openxmlformats.org/officeDocument/2006/relationships/hyperlink" Target="https://github.com/Farzan04" TargetMode="External"/><Relationship Id="rId2" Type="http://schemas.openxmlformats.org/officeDocument/2006/relationships/hyperlink" Target="mailto:ayushpatidar1712@gmail.com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mailto:farzannawaz4787@gmail.com" TargetMode="External"/><Relationship Id="rId11" Type="http://schemas.openxmlformats.org/officeDocument/2006/relationships/hyperlink" Target="https://github.com/prasadwaje" TargetMode="External"/><Relationship Id="rId5" Type="http://schemas.openxmlformats.org/officeDocument/2006/relationships/hyperlink" Target="https://github.com/JustAnupSv" TargetMode="External"/><Relationship Id="rId10" Type="http://schemas.openxmlformats.org/officeDocument/2006/relationships/hyperlink" Target="mailto:prasadwaje2029@gmail.com" TargetMode="External"/><Relationship Id="rId4" Type="http://schemas.openxmlformats.org/officeDocument/2006/relationships/hyperlink" Target="mailto:anupsv1997@gmail.com" TargetMode="External"/><Relationship Id="rId9" Type="http://schemas.openxmlformats.org/officeDocument/2006/relationships/hyperlink" Target="https://github.com/Prashantkhandekar?tab=project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1" y="1930463"/>
            <a:ext cx="5579543" cy="1225296"/>
          </a:xfrm>
        </p:spPr>
        <p:txBody>
          <a:bodyPr/>
          <a:lstStyle/>
          <a:p>
            <a:r>
              <a:rPr lang="en-US" dirty="0"/>
              <a:t>Mushroom</a:t>
            </a:r>
            <a:br>
              <a:rPr lang="en-US" dirty="0"/>
            </a:br>
            <a:r>
              <a:rPr lang="en-US" dirty="0"/>
              <a:t>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Project​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63C62-34EB-DCAA-78BE-806622019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87079"/>
            <a:ext cx="9877647" cy="657092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       This project aims at developing a machine-learning algorithm that will determine if a certain mushroom is edible or poisonous by its specifications like cap shape, cap color, gill color, etc. using different classifiers.</a:t>
            </a:r>
          </a:p>
          <a:p>
            <a:pPr algn="l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	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To do so, I have used the following classification methods:</a:t>
            </a:r>
          </a:p>
          <a:p>
            <a:pPr algn="l"/>
            <a:endParaRPr lang="en-US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Logistic Regressions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KNN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Support Vector Machine (SVM)</a:t>
            </a:r>
          </a:p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Decision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7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625" y="210312"/>
            <a:ext cx="8165592" cy="768096"/>
          </a:xfrm>
        </p:spPr>
        <p:txBody>
          <a:bodyPr/>
          <a:lstStyle/>
          <a:p>
            <a:r>
              <a:rPr lang="en-US" dirty="0"/>
              <a:t>EDA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AD6BE-9EA8-3423-3D74-77F240CF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322" y="1159383"/>
            <a:ext cx="6269639" cy="768096"/>
          </a:xfrm>
        </p:spPr>
        <p:txBody>
          <a:bodyPr/>
          <a:lstStyle/>
          <a:p>
            <a:pPr algn="ctr"/>
            <a:r>
              <a:rPr lang="en-US" dirty="0"/>
              <a:t>Total count of</a:t>
            </a:r>
          </a:p>
          <a:p>
            <a:pPr algn="ctr"/>
            <a:r>
              <a:rPr lang="en-US" dirty="0"/>
              <a:t>Edible and Poisonous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57200"/>
            <a:ext cx="3200400" cy="274638"/>
          </a:xfrm>
        </p:spPr>
        <p:txBody>
          <a:bodyPr/>
          <a:lstStyle/>
          <a:p>
            <a:r>
              <a:rPr lang="en-US" dirty="0"/>
              <a:t>Mushroom Classification</a:t>
            </a:r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C007455C-7FE9-4709-DE2B-0225DD145E6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80688249"/>
              </p:ext>
            </p:extLst>
          </p:nvPr>
        </p:nvGraphicFramePr>
        <p:xfrm>
          <a:off x="3684588" y="1927479"/>
          <a:ext cx="8075290" cy="4633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09DD-1DF1-69D9-20A4-D68CAA4A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20" y="494538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Cap shape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3F3CF-6583-A34D-0A44-E5332A50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1158" y="2146046"/>
            <a:ext cx="3822192" cy="583438"/>
          </a:xfrm>
        </p:spPr>
        <p:txBody>
          <a:bodyPr/>
          <a:lstStyle/>
          <a:p>
            <a:pPr algn="ctr"/>
            <a:r>
              <a:rPr lang="en-US" dirty="0"/>
              <a:t>Comparison b/w</a:t>
            </a:r>
          </a:p>
          <a:p>
            <a:pPr algn="ctr"/>
            <a:r>
              <a:rPr lang="en-US" dirty="0"/>
              <a:t>cap-shape and class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4F47F13-D105-FC88-31C9-239375E874A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7174518"/>
              </p:ext>
            </p:extLst>
          </p:nvPr>
        </p:nvGraphicFramePr>
        <p:xfrm>
          <a:off x="3684588" y="2876550"/>
          <a:ext cx="374173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C0A4F-53F0-6F6D-3C8A-3E822C0C5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6720" y="2146046"/>
            <a:ext cx="3822192" cy="596138"/>
          </a:xfrm>
        </p:spPr>
        <p:txBody>
          <a:bodyPr/>
          <a:lstStyle/>
          <a:p>
            <a:pPr algn="ctr"/>
            <a:r>
              <a:rPr lang="en-US" dirty="0"/>
              <a:t>Count plot of cap-shape based on class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338736A7-B8B5-F351-04BF-8B35274E357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02205436"/>
              </p:ext>
            </p:extLst>
          </p:nvPr>
        </p:nvGraphicFramePr>
        <p:xfrm>
          <a:off x="7753350" y="2876550"/>
          <a:ext cx="3743325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9D930-C62C-E4D5-94A2-633A7072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4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565C-E6AB-F818-CE7D-FD0B59F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20" y="347472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Cap surface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92C60-2DEE-5252-D66E-ACE97DD99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7640" y="2146046"/>
            <a:ext cx="3822192" cy="596138"/>
          </a:xfrm>
        </p:spPr>
        <p:txBody>
          <a:bodyPr/>
          <a:lstStyle/>
          <a:p>
            <a:pPr algn="ctr"/>
            <a:r>
              <a:rPr lang="en-US" dirty="0"/>
              <a:t>Comparison b/w</a:t>
            </a:r>
          </a:p>
          <a:p>
            <a:pPr algn="ctr"/>
            <a:r>
              <a:rPr lang="en-US" dirty="0"/>
              <a:t>cap-surface and class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AC5ECA9-E13C-A5DC-E061-99BCFC9FB9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8926249"/>
              </p:ext>
            </p:extLst>
          </p:nvPr>
        </p:nvGraphicFramePr>
        <p:xfrm>
          <a:off x="3684588" y="2876550"/>
          <a:ext cx="374173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E87D6-77D1-F5E7-49CB-6AB75AFB0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6720" y="2146046"/>
            <a:ext cx="3822192" cy="596138"/>
          </a:xfrm>
        </p:spPr>
        <p:txBody>
          <a:bodyPr/>
          <a:lstStyle/>
          <a:p>
            <a:pPr algn="ctr"/>
            <a:r>
              <a:rPr lang="en-US" dirty="0"/>
              <a:t>Count plot of</a:t>
            </a:r>
          </a:p>
          <a:p>
            <a:pPr algn="ctr"/>
            <a:r>
              <a:rPr lang="en-US" dirty="0"/>
              <a:t>Cap surface on class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7D81525-FFFE-2FF7-105C-F4D3A68B226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71958962"/>
              </p:ext>
            </p:extLst>
          </p:nvPr>
        </p:nvGraphicFramePr>
        <p:xfrm>
          <a:off x="7753350" y="2876550"/>
          <a:ext cx="3743325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AB402-F6BD-90E3-4DC5-C3825319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9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E925-B733-26ED-7BA3-CBAC30AF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692" y="210312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Cap -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6E5E0-B66E-F7F8-FC88-E7644F3E8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053" y="2188723"/>
            <a:ext cx="3672421" cy="548681"/>
          </a:xfrm>
        </p:spPr>
        <p:txBody>
          <a:bodyPr/>
          <a:lstStyle/>
          <a:p>
            <a:pPr algn="ctr"/>
            <a:r>
              <a:rPr lang="en-US" dirty="0"/>
              <a:t>Comparison b/w</a:t>
            </a:r>
          </a:p>
          <a:p>
            <a:pPr algn="ctr"/>
            <a:r>
              <a:rPr lang="en-US" dirty="0"/>
              <a:t>Cap color and class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DE53775-5C52-387C-79FA-A0D9FDDD3B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9309349"/>
              </p:ext>
            </p:extLst>
          </p:nvPr>
        </p:nvGraphicFramePr>
        <p:xfrm>
          <a:off x="3441396" y="3051648"/>
          <a:ext cx="3741737" cy="3806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68FCF-E452-14FD-E97D-FEAE7322B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29209" y="2188723"/>
            <a:ext cx="4046706" cy="553461"/>
          </a:xfrm>
        </p:spPr>
        <p:txBody>
          <a:bodyPr/>
          <a:lstStyle/>
          <a:p>
            <a:pPr algn="ctr"/>
            <a:r>
              <a:rPr lang="en-US" dirty="0"/>
              <a:t>Count plot of</a:t>
            </a:r>
          </a:p>
          <a:p>
            <a:pPr algn="ctr"/>
            <a:r>
              <a:rPr lang="en-US" dirty="0"/>
              <a:t>Cap color on class 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7AAE6C56-8F4D-6C70-3E95-55326060DDA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27629801"/>
              </p:ext>
            </p:extLst>
          </p:nvPr>
        </p:nvGraphicFramePr>
        <p:xfrm>
          <a:off x="7529209" y="3051648"/>
          <a:ext cx="4484451" cy="3806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ED2D9-D483-1950-0F3F-A91CE373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8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422C-AE0F-21E8-B47A-8B18F879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767" y="73152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bruises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3F08F-8366-295A-59D0-F397DB657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4588" y="1712068"/>
            <a:ext cx="3741737" cy="846306"/>
          </a:xfrm>
        </p:spPr>
        <p:txBody>
          <a:bodyPr/>
          <a:lstStyle/>
          <a:p>
            <a:pPr algn="ctr"/>
            <a:r>
              <a:rPr lang="en-US" dirty="0"/>
              <a:t>Comparison b/w</a:t>
            </a:r>
          </a:p>
          <a:p>
            <a:r>
              <a:rPr lang="en-US" dirty="0"/>
              <a:t>Bruises and class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37F49-D1F3-E66B-10F6-6C7E07973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2984" y="1712068"/>
            <a:ext cx="3822192" cy="846306"/>
          </a:xfrm>
        </p:spPr>
        <p:txBody>
          <a:bodyPr/>
          <a:lstStyle/>
          <a:p>
            <a:pPr algn="ctr"/>
            <a:r>
              <a:rPr lang="en-US" dirty="0"/>
              <a:t>Count plot of</a:t>
            </a:r>
          </a:p>
          <a:p>
            <a:pPr algn="ctr"/>
            <a:r>
              <a:rPr lang="en-US" dirty="0"/>
              <a:t>Bruises on class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7690BF71-F5B1-5AD2-D8B2-A1DCF302857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62459692"/>
              </p:ext>
            </p:extLst>
          </p:nvPr>
        </p:nvGraphicFramePr>
        <p:xfrm>
          <a:off x="7753350" y="2876550"/>
          <a:ext cx="3743325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AFA2D-3386-BD36-54C5-04256C45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CFC699CE-0C3D-12E4-8C7E-90BE0FD1BF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0810585"/>
              </p:ext>
            </p:extLst>
          </p:nvPr>
        </p:nvGraphicFramePr>
        <p:xfrm>
          <a:off x="3684588" y="2876550"/>
          <a:ext cx="374173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7277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4205-A26B-F0AE-C0B5-EB1BE442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128" y="73152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Gill-size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070EF-09DB-F4FB-5D5B-71451EEEA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5032" y="1974088"/>
            <a:ext cx="3741928" cy="768096"/>
          </a:xfrm>
        </p:spPr>
        <p:txBody>
          <a:bodyPr/>
          <a:lstStyle/>
          <a:p>
            <a:pPr algn="ctr"/>
            <a:r>
              <a:rPr lang="en-US" dirty="0"/>
              <a:t>Comparison b/w</a:t>
            </a:r>
          </a:p>
          <a:p>
            <a:pPr algn="ctr"/>
            <a:r>
              <a:rPr lang="en-US" dirty="0"/>
              <a:t>gill-size and class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8CDF206-94C5-E59A-29EB-AA5C500DD33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8924938"/>
              </p:ext>
            </p:extLst>
          </p:nvPr>
        </p:nvGraphicFramePr>
        <p:xfrm>
          <a:off x="3684588" y="2876550"/>
          <a:ext cx="374173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B0445-73F7-C749-D5EF-1B61EAA0C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6720" y="1974088"/>
            <a:ext cx="3822192" cy="662108"/>
          </a:xfrm>
        </p:spPr>
        <p:txBody>
          <a:bodyPr/>
          <a:lstStyle/>
          <a:p>
            <a:pPr algn="ctr"/>
            <a:r>
              <a:rPr lang="en-US" dirty="0"/>
              <a:t>Count plot of</a:t>
            </a:r>
          </a:p>
          <a:p>
            <a:pPr algn="ctr"/>
            <a:r>
              <a:rPr lang="en-US" dirty="0"/>
              <a:t>Gill-size on class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4301A86C-C853-5C00-8291-1C5EB78D9A62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00063835"/>
              </p:ext>
            </p:extLst>
          </p:nvPr>
        </p:nvGraphicFramePr>
        <p:xfrm>
          <a:off x="7753350" y="2876550"/>
          <a:ext cx="3743325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CB393-B57C-99DC-10A2-4EB57B7F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8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Model Accuracy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8672390"/>
              </p:ext>
            </p:extLst>
          </p:nvPr>
        </p:nvGraphicFramePr>
        <p:xfrm>
          <a:off x="0" y="2825750"/>
          <a:ext cx="12192000" cy="3513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83665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652257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Model</a:t>
                      </a:r>
                    </a:p>
                  </a:txBody>
                  <a:tcPr marL="96897" marR="96897" marT="48449" marB="484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kern="120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ea typeface="+mn-ea"/>
                          <a:cs typeface="Sabon Next LT" panose="02000500000000000000" pitchFamily="2" charset="0"/>
                        </a:rPr>
                        <a:t>0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kern="120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ea typeface="+mn-ea"/>
                          <a:cs typeface="Sabon Next LT" panose="02000500000000000000" pitchFamily="2" charset="0"/>
                        </a:rPr>
                        <a:t>1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 Accuracy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Macro Average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Weighted Average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Logistic Regression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KNN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99.88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99.87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99.88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99.88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99.88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SVM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Decision Tree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Random Forest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25029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E8D2-38C6-8AF6-FD0A-01FAADF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848" y="280715"/>
            <a:ext cx="8165592" cy="768096"/>
          </a:xfrm>
        </p:spPr>
        <p:txBody>
          <a:bodyPr/>
          <a:lstStyle/>
          <a:p>
            <a:pPr algn="ctr"/>
            <a:r>
              <a:rPr lang="en-US" sz="2400" dirty="0"/>
              <a:t>Logistic Regression</a:t>
            </a:r>
            <a:br>
              <a:rPr lang="en-US" sz="2400" dirty="0"/>
            </a:br>
            <a:r>
              <a:rPr lang="en-US" sz="2400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BFE4C-4DBC-CCD1-D7F9-B071A7C21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7158" y="1270861"/>
            <a:ext cx="3822192" cy="656513"/>
          </a:xfrm>
        </p:spPr>
        <p:txBody>
          <a:bodyPr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EC75BE-53B0-4D05-1A7C-81FCB2DA0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91183" y="2372223"/>
            <a:ext cx="3741737" cy="313202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180F-9594-FFC5-4496-87432BB2D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44831" y="1270861"/>
            <a:ext cx="3822192" cy="656513"/>
          </a:xfrm>
        </p:spPr>
        <p:txBody>
          <a:bodyPr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2AA975-42FF-731F-FE7A-28BC8042A9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807158" y="2372223"/>
            <a:ext cx="3743325" cy="309239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E79EB-5993-95CF-7143-0EE48ACC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8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1E7CB-411E-AAF8-8CBE-A8F2703F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36" y="296100"/>
            <a:ext cx="8165592" cy="768096"/>
          </a:xfrm>
        </p:spPr>
        <p:txBody>
          <a:bodyPr/>
          <a:lstStyle/>
          <a:p>
            <a:pPr algn="ctr"/>
            <a:r>
              <a:rPr lang="en-US" sz="2800" i="0" dirty="0">
                <a:solidFill>
                  <a:srgbClr val="202C8F"/>
                </a:solidFill>
                <a:effectLst/>
                <a:cs typeface="Arial" panose="020B0604020202020204" pitchFamily="34" charset="0"/>
              </a:rPr>
              <a:t>k- nearest neighbors</a:t>
            </a:r>
            <a:br>
              <a:rPr lang="en-US" sz="2800" i="0" dirty="0">
                <a:solidFill>
                  <a:srgbClr val="202C8F"/>
                </a:solidFill>
                <a:effectLst/>
                <a:cs typeface="Arial" panose="020B0604020202020204" pitchFamily="34" charset="0"/>
              </a:rPr>
            </a:br>
            <a:r>
              <a:rPr lang="en-US" sz="2800" i="0" dirty="0">
                <a:solidFill>
                  <a:srgbClr val="202C8F"/>
                </a:solidFill>
                <a:effectLst/>
                <a:cs typeface="Arial" panose="020B0604020202020204" pitchFamily="34" charset="0"/>
              </a:rPr>
              <a:t>confusion matrix</a:t>
            </a:r>
            <a:br>
              <a:rPr lang="en-US" sz="2800" i="0" dirty="0">
                <a:solidFill>
                  <a:srgbClr val="202C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solidFill>
                  <a:srgbClr val="202C8F"/>
                </a:solidFill>
              </a:rPr>
            </a:br>
            <a:endParaRPr lang="en-US" sz="2800" dirty="0">
              <a:solidFill>
                <a:srgbClr val="202C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EE0B6-FA6E-C98A-B429-782FD4407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7036" y="1559274"/>
            <a:ext cx="3822192" cy="65698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02C8F"/>
                </a:solidFill>
              </a:rPr>
              <a:t>Testing</a:t>
            </a:r>
          </a:p>
          <a:p>
            <a:pPr algn="ctr"/>
            <a:r>
              <a:rPr lang="en-US" dirty="0">
                <a:solidFill>
                  <a:srgbClr val="202C8F"/>
                </a:solidFill>
              </a:rPr>
              <a:t>Confusion matrix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FF342F-0C5C-1960-D9B9-584D5D57D9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17036" y="2711336"/>
            <a:ext cx="3741737" cy="294878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22A93-6A4D-3EDE-9898-99ABE586E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99832" y="1559274"/>
            <a:ext cx="3822192" cy="656984"/>
          </a:xfrm>
        </p:spPr>
        <p:txBody>
          <a:bodyPr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5D7EF6-16B7-69E5-F23F-D494972667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785798" y="2729991"/>
            <a:ext cx="3743325" cy="29114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F59F7-554E-2097-D8FD-AC8D9C07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1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4087368"/>
          </a:xfrm>
        </p:spPr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Plan For Project Execution and Timeline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Model  Building</a:t>
            </a:r>
          </a:p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1D7B-8BA3-264B-5DC5-85673C82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832" y="73151"/>
            <a:ext cx="8165592" cy="887743"/>
          </a:xfrm>
        </p:spPr>
        <p:txBody>
          <a:bodyPr/>
          <a:lstStyle/>
          <a:p>
            <a:pPr algn="ctr"/>
            <a:r>
              <a:rPr lang="en-US" sz="2800" dirty="0"/>
              <a:t>Support vector machine</a:t>
            </a:r>
            <a:br>
              <a:rPr lang="en-US" sz="2800" dirty="0"/>
            </a:br>
            <a:r>
              <a:rPr lang="en-US" sz="2800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671F4-08B5-2F9C-4763-07D45D788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4900" y="1263517"/>
            <a:ext cx="3822192" cy="768096"/>
          </a:xfrm>
        </p:spPr>
        <p:txBody>
          <a:bodyPr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A9B3D5-3405-2A33-5D47-DD63845AB4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65043" y="2476355"/>
            <a:ext cx="3741737" cy="294878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4D2B2-3D94-B84D-0FDA-F96322896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53730" y="1263516"/>
            <a:ext cx="3822192" cy="768095"/>
          </a:xfrm>
        </p:spPr>
        <p:txBody>
          <a:bodyPr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133CF8-24AC-F515-5D43-6CD27D3A6D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33805" y="2495010"/>
            <a:ext cx="3743325" cy="29114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BF1EC-6C8C-2217-AF81-96CB5A40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508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329F-A8ED-92EC-E403-DB8CF09A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552" y="6455"/>
            <a:ext cx="8165592" cy="768096"/>
          </a:xfrm>
        </p:spPr>
        <p:txBody>
          <a:bodyPr/>
          <a:lstStyle/>
          <a:p>
            <a:pPr algn="ctr"/>
            <a:r>
              <a:rPr lang="en-US" sz="2800" dirty="0"/>
              <a:t>Decision tree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998CCE-DF0E-8EEE-F95D-BE9FE04A32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87119" y="731520"/>
            <a:ext cx="8445800" cy="61200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33ACD-9984-36AC-A268-497F4506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0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DC6E-0AF6-C77F-C629-0F0F248C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29" y="73152"/>
            <a:ext cx="8165592" cy="768096"/>
          </a:xfrm>
        </p:spPr>
        <p:txBody>
          <a:bodyPr/>
          <a:lstStyle/>
          <a:p>
            <a:pPr algn="ctr"/>
            <a:r>
              <a:rPr lang="en-US" sz="2800" dirty="0"/>
              <a:t>Decision tree</a:t>
            </a:r>
            <a:br>
              <a:rPr lang="en-US" sz="2800" dirty="0"/>
            </a:br>
            <a:r>
              <a:rPr lang="en-US" sz="2800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BCD1-2C57-4CD9-D49C-0C1E4B327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29" y="1174496"/>
            <a:ext cx="3822192" cy="646554"/>
          </a:xfrm>
        </p:spPr>
        <p:txBody>
          <a:bodyPr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09E7B2-B9F8-00A2-2BBF-91B62F73F8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32746" y="2154297"/>
            <a:ext cx="3741737" cy="314305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43155-E202-AEC6-C852-AA7D4777F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6720" y="1174495"/>
            <a:ext cx="3822192" cy="646555"/>
          </a:xfrm>
        </p:spPr>
        <p:txBody>
          <a:bodyPr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588292B-0844-D770-36C2-98EE4172F2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001508" y="2173241"/>
            <a:ext cx="3743325" cy="310516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040BE-3E53-A16E-F43B-47602A5C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5BA9DB5-1FB6-8684-2E74-096CC38D8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74" y="45428"/>
            <a:ext cx="6060526" cy="823544"/>
          </a:xfrm>
        </p:spPr>
        <p:txBody>
          <a:bodyPr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B5E2037-C84C-51CB-B64E-0EE0A952D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74" y="975436"/>
            <a:ext cx="7611420" cy="5380540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	After completed project aim to developed </a:t>
            </a:r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various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machine-learning algorithm that will determine if a certain mushroom is edible or poisonous by its specifications like cap surface, bruises, cap color, gill size, etc. using different classifiers.</a:t>
            </a:r>
          </a:p>
          <a:p>
            <a:pPr algn="l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	After getting accuracy from various model classification we decided to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use following classification method for Deployment:</a:t>
            </a:r>
          </a:p>
          <a:p>
            <a:pPr algn="l"/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Decision Tree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B3E05-F532-909E-3A90-5C3B5571DC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15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E53E-0E79-C6C6-A588-CD5CD4E51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7929"/>
            <a:ext cx="7611035" cy="744071"/>
          </a:xfrm>
        </p:spPr>
        <p:txBody>
          <a:bodyPr/>
          <a:lstStyle/>
          <a:p>
            <a:r>
              <a:rPr lang="en-US" sz="3600" dirty="0"/>
              <a:t>Deployment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01259-7848-E143-88F8-49749B141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4442436"/>
            <a:ext cx="7523263" cy="627529"/>
          </a:xfrm>
        </p:spPr>
        <p:txBody>
          <a:bodyPr/>
          <a:lstStyle/>
          <a:p>
            <a:r>
              <a:rPr lang="en-US" dirty="0">
                <a:hlinkClick r:id="rId2"/>
              </a:rPr>
              <a:t>Deployment link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2A4A3-A294-93D9-446C-E8E0D598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9" y="690281"/>
            <a:ext cx="7435493" cy="37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2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919" y="2492227"/>
            <a:ext cx="9272211" cy="1627632"/>
          </a:xfrm>
        </p:spPr>
        <p:txBody>
          <a:bodyPr/>
          <a:lstStyle/>
          <a:p>
            <a:pPr algn="ctr"/>
            <a:r>
              <a:rPr lang="en-US" dirty="0"/>
              <a:t>Working with team is like challenges and OPPORTUNITIES. THERE'S ALWAYS ANOTHER ONE COMING.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7827" y="1976953"/>
            <a:ext cx="768096" cy="1627632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60539" y="3089311"/>
            <a:ext cx="768096" cy="1627632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FFD23-3936-F268-DC23-483648B8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B306CD-709A-1350-2AE3-2992E70C6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562730"/>
              </p:ext>
            </p:extLst>
          </p:nvPr>
        </p:nvGraphicFramePr>
        <p:xfrm>
          <a:off x="0" y="2871367"/>
          <a:ext cx="12192000" cy="2573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9498">
                  <a:extLst>
                    <a:ext uri="{9D8B030D-6E8A-4147-A177-3AD203B41FA5}">
                      <a16:colId xmlns:a16="http://schemas.microsoft.com/office/drawing/2014/main" val="416078204"/>
                    </a:ext>
                  </a:extLst>
                </a:gridCol>
                <a:gridCol w="2509736">
                  <a:extLst>
                    <a:ext uri="{9D8B030D-6E8A-4147-A177-3AD203B41FA5}">
                      <a16:colId xmlns:a16="http://schemas.microsoft.com/office/drawing/2014/main" val="2481019928"/>
                    </a:ext>
                  </a:extLst>
                </a:gridCol>
                <a:gridCol w="1692613">
                  <a:extLst>
                    <a:ext uri="{9D8B030D-6E8A-4147-A177-3AD203B41FA5}">
                      <a16:colId xmlns:a16="http://schemas.microsoft.com/office/drawing/2014/main" val="3095570912"/>
                    </a:ext>
                  </a:extLst>
                </a:gridCol>
                <a:gridCol w="3307404">
                  <a:extLst>
                    <a:ext uri="{9D8B030D-6E8A-4147-A177-3AD203B41FA5}">
                      <a16:colId xmlns:a16="http://schemas.microsoft.com/office/drawing/2014/main" val="424466724"/>
                    </a:ext>
                  </a:extLst>
                </a:gridCol>
                <a:gridCol w="3592749">
                  <a:extLst>
                    <a:ext uri="{9D8B030D-6E8A-4147-A177-3AD203B41FA5}">
                      <a16:colId xmlns:a16="http://schemas.microsoft.com/office/drawing/2014/main" val="1076322579"/>
                    </a:ext>
                  </a:extLst>
                </a:gridCol>
              </a:tblGrid>
              <a:tr h="373784">
                <a:tc>
                  <a:txBody>
                    <a:bodyPr/>
                    <a:lstStyle/>
                    <a:p>
                      <a:r>
                        <a:rPr lang="en-US" dirty="0"/>
                        <a:t>Sr.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Contact 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37176"/>
                  </a:ext>
                </a:extLst>
              </a:tr>
              <a:tr h="43983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Ayush Patidar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9131985346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ayushpatidar1712@gmail.com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Ayushpaatii1712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305527"/>
                  </a:ext>
                </a:extLst>
              </a:tr>
              <a:tr h="3468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Anup Vetal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8668314822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anupsv1997@gmail.com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JustAnupSv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596592"/>
                  </a:ext>
                </a:extLst>
              </a:tr>
              <a:tr h="37378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Farzan Nawaz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7898480467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farzannawaz4787@gmail.com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Farzan04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91422"/>
                  </a:ext>
                </a:extLst>
              </a:tr>
              <a:tr h="34596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Prashant Khandekar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7030870449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pkhandekar108@gmail.com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9"/>
                        </a:rPr>
                        <a:t>Prashantkhandekar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0072"/>
                  </a:ext>
                </a:extLst>
              </a:tr>
              <a:tr h="65412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Prasad Waje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8999714455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0"/>
                        </a:rPr>
                        <a:t>prasadwaje2029@gmail.com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1"/>
                        </a:rPr>
                        <a:t>Prasadwaje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365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49FAE6-6F89-9298-53D4-0A32F1301533}"/>
              </a:ext>
            </a:extLst>
          </p:cNvPr>
          <p:cNvSpPr txBox="1"/>
          <p:nvPr/>
        </p:nvSpPr>
        <p:spPr>
          <a:xfrm>
            <a:off x="0" y="612843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02C8F"/>
                </a:solidFill>
                <a:latin typeface="+mj-lt"/>
              </a:rPr>
              <a:t>Group Member</a:t>
            </a:r>
          </a:p>
          <a:p>
            <a:pPr algn="ctr"/>
            <a:r>
              <a:rPr lang="en-US" sz="4400" b="1" dirty="0">
                <a:solidFill>
                  <a:srgbClr val="202C8F"/>
                </a:solidFill>
                <a:latin typeface="+mj-lt"/>
              </a:rPr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1113155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218" y="2662459"/>
            <a:ext cx="5330756" cy="1374519"/>
          </a:xfrm>
        </p:spPr>
        <p:txBody>
          <a:bodyPr/>
          <a:lstStyle/>
          <a:p>
            <a:r>
              <a:rPr lang="en-US" dirty="0"/>
              <a:t>THANK YOU…😊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230284"/>
            <a:ext cx="6766560" cy="86452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2078736"/>
            <a:ext cx="6766560" cy="40228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Mushroom is one of the fungi type  food that has the most potent nutrients on the plants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Mushroom have major medical advantage such as killing cancer</a:t>
            </a:r>
          </a:p>
          <a:p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study aims to find the most appropriate technique for mushroom classification and mushroom will be classified into two categories, , Poisonous and edible 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Mushroom Classification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E9AD-663A-BBE9-0B63-84CE17F0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4" y="537130"/>
            <a:ext cx="12152376" cy="768096"/>
          </a:xfrm>
        </p:spPr>
        <p:txBody>
          <a:bodyPr/>
          <a:lstStyle/>
          <a:p>
            <a:pPr algn="ctr"/>
            <a:r>
              <a:rPr lang="en-US" cap="none" dirty="0"/>
              <a:t>Edible Mushrooms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FD82-7342-0B64-6AEA-312F014C0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051" y="2123614"/>
            <a:ext cx="3822192" cy="411480"/>
          </a:xfrm>
        </p:spPr>
        <p:txBody>
          <a:bodyPr/>
          <a:lstStyle/>
          <a:p>
            <a:pPr algn="ctr"/>
            <a:r>
              <a:rPr lang="en-US" dirty="0"/>
              <a:t>Fig.1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C3AF86-581C-B20D-B9DF-DCA9849E3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47028"/>
            <a:ext cx="5000263" cy="42109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3A9CC-83BF-7BD1-0E3E-720B55A88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3608" y="2011680"/>
            <a:ext cx="3822192" cy="411480"/>
          </a:xfrm>
        </p:spPr>
        <p:txBody>
          <a:bodyPr/>
          <a:lstStyle/>
          <a:p>
            <a:pPr algn="ctr"/>
            <a:r>
              <a:rPr lang="en-US" dirty="0"/>
              <a:t>Fig.2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CB20B0-7EFC-D566-1E36-3CFDAC9A74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97975" y="2647028"/>
            <a:ext cx="6121965" cy="421097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0F4EE-94C1-D44C-6E01-91198E89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0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2F25-6E05-7453-317B-580A5B71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" y="594360"/>
            <a:ext cx="12152376" cy="768096"/>
          </a:xfrm>
        </p:spPr>
        <p:txBody>
          <a:bodyPr/>
          <a:lstStyle/>
          <a:p>
            <a:pPr algn="ctr"/>
            <a:r>
              <a:rPr lang="en-US" cap="none" dirty="0"/>
              <a:t>Poisonous Mushrooms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0496-82C5-DD86-168D-C6960FDDC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0133" y="1854073"/>
            <a:ext cx="5578239" cy="411480"/>
          </a:xfrm>
        </p:spPr>
        <p:txBody>
          <a:bodyPr/>
          <a:lstStyle/>
          <a:p>
            <a:pPr algn="ctr"/>
            <a:r>
              <a:rPr lang="en-US" dirty="0"/>
              <a:t>Fig.3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10F935-53D9-13AE-DDBD-6866BAAE4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475345"/>
            <a:ext cx="5497975" cy="43778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8696E-2BC2-8A49-D7C9-BC59FBE1A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413" y="1854073"/>
            <a:ext cx="5162944" cy="411480"/>
          </a:xfrm>
        </p:spPr>
        <p:txBody>
          <a:bodyPr/>
          <a:lstStyle/>
          <a:p>
            <a:pPr algn="ctr"/>
            <a:r>
              <a:rPr lang="en-US" dirty="0"/>
              <a:t>Fig.4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11C0338-1006-100F-F9FA-DFD002E21F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8342" y="2475345"/>
            <a:ext cx="5063086" cy="438265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215BF-BD97-361B-222C-B6270A95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6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B055-B22F-DFC0-E95C-40A2F5C8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7159"/>
            <a:ext cx="12152376" cy="821803"/>
          </a:xfrm>
        </p:spPr>
        <p:txBody>
          <a:bodyPr/>
          <a:lstStyle/>
          <a:p>
            <a:pPr algn="ctr"/>
            <a:r>
              <a:rPr lang="en-US" cap="none" dirty="0"/>
              <a:t>Mushrooms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48BF2E-7B50-FF8E-8EDC-560FC80BB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57" y="1635980"/>
            <a:ext cx="4954968" cy="545847"/>
          </a:xfrm>
        </p:spPr>
        <p:txBody>
          <a:bodyPr/>
          <a:lstStyle/>
          <a:p>
            <a:pPr algn="ctr"/>
            <a:r>
              <a:rPr lang="en-US" dirty="0"/>
              <a:t>Fig.5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CB713C7-E16A-9194-E3A7-4CD9AB50F1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428844"/>
            <a:ext cx="5249482" cy="442915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1580C8-13A0-9BDF-6851-789896AF7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1827" y="1635980"/>
            <a:ext cx="5351362" cy="487637"/>
          </a:xfrm>
        </p:spPr>
        <p:txBody>
          <a:bodyPr/>
          <a:lstStyle/>
          <a:p>
            <a:pPr algn="ctr"/>
            <a:r>
              <a:rPr lang="en-US" dirty="0"/>
              <a:t>Fig.6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2A7E33-64D7-69D6-8B39-57B838EAAA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98916" y="2428846"/>
            <a:ext cx="6109541" cy="4319195"/>
          </a:xfrm>
        </p:spPr>
      </p:pic>
    </p:spTree>
    <p:extLst>
      <p:ext uri="{BB962C8B-B14F-4D97-AF65-F5344CB8AC3E}">
        <p14:creationId xmlns:p14="http://schemas.microsoft.com/office/powerpoint/2010/main" val="303400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project execution</a:t>
            </a:r>
          </a:p>
        </p:txBody>
      </p:sp>
      <p:sp>
        <p:nvSpPr>
          <p:cNvPr id="374" name="Slide Number Placeholder 373">
            <a:extLst>
              <a:ext uri="{FF2B5EF4-FFF2-40B4-BE49-F238E27FC236}">
                <a16:creationId xmlns:a16="http://schemas.microsoft.com/office/drawing/2014/main" id="{049B2870-98EC-2977-8CE4-A7AA3009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Row data</a:t>
            </a:r>
          </a:p>
        </p:txBody>
      </p:sp>
      <p:pic>
        <p:nvPicPr>
          <p:cNvPr id="292" name="Picture Placeholder 291" descr="checklist icon">
            <a:extLst>
              <a:ext uri="{FF2B5EF4-FFF2-40B4-BE49-F238E27FC236}">
                <a16:creationId xmlns:a16="http://schemas.microsoft.com/office/drawing/2014/main" id="{8167DB44-EDED-0971-E35D-A5FA1E47C21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Getting row data from client get information  about the data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Basic step</a:t>
            </a:r>
          </a:p>
          <a:p>
            <a:endParaRPr lang="en-US" dirty="0"/>
          </a:p>
        </p:txBody>
      </p:sp>
      <p:pic>
        <p:nvPicPr>
          <p:cNvPr id="290" name="Picture Placeholder 289" descr="person with loud speaker icon">
            <a:extLst>
              <a:ext uri="{FF2B5EF4-FFF2-40B4-BE49-F238E27FC236}">
                <a16:creationId xmlns:a16="http://schemas.microsoft.com/office/drawing/2014/main" id="{E63515FB-9439-CCAE-C220-6F0E5ECB75E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/>
          <a:srcRect t="113" b="113"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/>
              <a:t>Checking primary requirement of client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288" name="Picture Placeholder 287" descr="blueprint icon">
            <a:extLst>
              <a:ext uri="{FF2B5EF4-FFF2-40B4-BE49-F238E27FC236}">
                <a16:creationId xmlns:a16="http://schemas.microsoft.com/office/drawing/2014/main" id="{A5707D4A-497A-679A-3ACA-721E8D0E269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/>
          <a:srcRect t="431" b="431"/>
          <a:stretch/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dirty="0"/>
              <a:t>Perform EDA to get the details from the 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  <a:p>
            <a:endParaRPr lang="en-US" dirty="0"/>
          </a:p>
        </p:txBody>
      </p:sp>
      <p:pic>
        <p:nvPicPr>
          <p:cNvPr id="270" name="Picture Placeholder 269" descr="target icon">
            <a:extLst>
              <a:ext uri="{FF2B5EF4-FFF2-40B4-BE49-F238E27FC236}">
                <a16:creationId xmlns:a16="http://schemas.microsoft.com/office/drawing/2014/main" id="{DE7A4D25-3CA5-F92A-988A-F913C367D5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/>
          <a:srcRect t="113" b="113"/>
          <a:stretch/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Build the various classification model to get who's model  fit and getting best accuracy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D48D07F-2D5B-F0D5-4005-197607C4F1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endParaRPr lang="en-US" dirty="0"/>
          </a:p>
        </p:txBody>
      </p:sp>
      <p:pic>
        <p:nvPicPr>
          <p:cNvPr id="268" name="Picture Placeholder 267" descr="rocket icon">
            <a:extLst>
              <a:ext uri="{FF2B5EF4-FFF2-40B4-BE49-F238E27FC236}">
                <a16:creationId xmlns:a16="http://schemas.microsoft.com/office/drawing/2014/main" id="{1A522F41-60C1-3803-6132-18E154C0E32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t="543" b="543"/>
          <a:stretch/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Deploy strategic model with compelling client needs</a:t>
            </a:r>
          </a:p>
        </p:txBody>
      </p:sp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597" y="3051246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Aug 3 week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23092" y="3086100"/>
            <a:ext cx="1993392" cy="557784"/>
          </a:xfrm>
        </p:spPr>
        <p:txBody>
          <a:bodyPr/>
          <a:lstStyle/>
          <a:p>
            <a:r>
              <a:rPr lang="en-US" dirty="0"/>
              <a:t>Aug 4 week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9586" y="3051246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Sep 1 week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6081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Sep 2 week</a:t>
            </a:r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422470" y="4032552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4078965" y="4032553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735460" y="4041600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9391955" y="4041600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597" y="4717331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Data Cleaning , Data Preprocessing , EDA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23092" y="4710300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Various Model Building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79586" y="4676028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Deployment with finalized Model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36081" y="4636397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Presentation of Our work on Mushroom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PRIMARY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68096"/>
            <a:ext cx="7602280" cy="608990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      Nowadays, there are different challenges to develop systems that analyze a huge and complex data to make better decisions.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     This study aims to find new approach working to classify the mushrooms based on different features using the different techniques of Machine Learning (ML).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      In the proposed approach, we used the training dataset that contain the mushroom data to classify it into poisonous and edible.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      The data set contains mentioned features of the mushroom which can be seen in the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9F3D5E-E73C-8218-7ECB-57F9D1A82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/>
          <a:stretch/>
        </p:blipFill>
        <p:spPr>
          <a:xfrm>
            <a:off x="7487093" y="3429000"/>
            <a:ext cx="4704907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B8A98-FA29-B907-2AE5-20BF674F2DA2}"/>
              </a:ext>
            </a:extLst>
          </p:cNvPr>
          <p:cNvSpPr txBox="1"/>
          <p:nvPr/>
        </p:nvSpPr>
        <p:spPr>
          <a:xfrm>
            <a:off x="8044873" y="2336800"/>
            <a:ext cx="403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+mj-lt"/>
              </a:rPr>
              <a:t>FIG.7</a:t>
            </a:r>
          </a:p>
          <a:p>
            <a:pPr algn="ctr"/>
            <a:r>
              <a:rPr lang="en-US" sz="2400" dirty="0">
                <a:solidFill>
                  <a:srgbClr val="008000"/>
                </a:solidFill>
                <a:latin typeface="+mj-lt"/>
              </a:rPr>
              <a:t>Mushroom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{A4FF6947-95EF-4A3F-AC80-9F61B100B27B}tf78438558_win32</Template>
  <TotalTime>1274</TotalTime>
  <Words>739</Words>
  <Application>Microsoft Office PowerPoint</Application>
  <PresentationFormat>Widescreen</PresentationFormat>
  <Paragraphs>234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Sabon Next LT</vt:lpstr>
      <vt:lpstr>Wingdings</vt:lpstr>
      <vt:lpstr>Office Theme</vt:lpstr>
      <vt:lpstr>Mushroom Classification </vt:lpstr>
      <vt:lpstr>AGENDA</vt:lpstr>
      <vt:lpstr>Introduction</vt:lpstr>
      <vt:lpstr>Edible Mushrooms</vt:lpstr>
      <vt:lpstr>Poisonous Mushrooms</vt:lpstr>
      <vt:lpstr>Mushrooms</vt:lpstr>
      <vt:lpstr>PLAN FOR project execution</vt:lpstr>
      <vt:lpstr>TIMELINE</vt:lpstr>
      <vt:lpstr>PRIMARY GOALS</vt:lpstr>
      <vt:lpstr>PowerPoint Presentation</vt:lpstr>
      <vt:lpstr>EDA </vt:lpstr>
      <vt:lpstr>Cap shape</vt:lpstr>
      <vt:lpstr>Cap surface</vt:lpstr>
      <vt:lpstr>Cap - color</vt:lpstr>
      <vt:lpstr>bruises</vt:lpstr>
      <vt:lpstr>Gill-size</vt:lpstr>
      <vt:lpstr>Model Accuracy</vt:lpstr>
      <vt:lpstr>Logistic Regression Confusion Matrix</vt:lpstr>
      <vt:lpstr>k- nearest neighbors confusion matrix  </vt:lpstr>
      <vt:lpstr>Support vector machine confusion matrix</vt:lpstr>
      <vt:lpstr>Decision tree</vt:lpstr>
      <vt:lpstr>Decision tree confusion matrix</vt:lpstr>
      <vt:lpstr>Deployment</vt:lpstr>
      <vt:lpstr>Deployment interface</vt:lpstr>
      <vt:lpstr>Working with team is like challenges and OPPORTUNITIES. THERE'S ALWAYS ANOTHER ONE COMING.</vt:lpstr>
      <vt:lpstr>PowerPoint Presentation</vt:lpstr>
      <vt:lpstr>THANK YOU…😊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Prashant Khandekar</dc:creator>
  <cp:lastModifiedBy>Prashant Khandekar</cp:lastModifiedBy>
  <cp:revision>21</cp:revision>
  <dcterms:created xsi:type="dcterms:W3CDTF">2022-09-06T12:56:46Z</dcterms:created>
  <dcterms:modified xsi:type="dcterms:W3CDTF">2022-09-16T08:59:21Z</dcterms:modified>
</cp:coreProperties>
</file>